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62" r:id="rId2"/>
  </p:sldMasterIdLst>
  <p:notesMasterIdLst>
    <p:notesMasterId r:id="rId20"/>
  </p:notesMasterIdLst>
  <p:sldIdLst>
    <p:sldId id="508" r:id="rId3"/>
    <p:sldId id="510" r:id="rId4"/>
    <p:sldId id="516" r:id="rId5"/>
    <p:sldId id="517" r:id="rId6"/>
    <p:sldId id="540" r:id="rId7"/>
    <p:sldId id="523" r:id="rId8"/>
    <p:sldId id="518" r:id="rId9"/>
    <p:sldId id="519" r:id="rId10"/>
    <p:sldId id="520" r:id="rId11"/>
    <p:sldId id="521" r:id="rId12"/>
    <p:sldId id="522" r:id="rId13"/>
    <p:sldId id="526" r:id="rId14"/>
    <p:sldId id="534" r:id="rId15"/>
    <p:sldId id="535" r:id="rId16"/>
    <p:sldId id="507" r:id="rId17"/>
    <p:sldId id="501" r:id="rId18"/>
    <p:sldId id="541" r:id="rId1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黑体" panose="02010609060101010101" pitchFamily="49" charset="-122"/>
      <p:regular r:id="rId25"/>
    </p:embeddedFont>
    <p:embeddedFont>
      <p:font typeface="楷体" panose="02010609060101010101" pitchFamily="49" charset="-122"/>
      <p:regular r:id="rId26"/>
    </p:embeddedFont>
    <p:embeddedFont>
      <p:font typeface="幼圆" panose="02010509060101010101" pitchFamily="49" charset="-122"/>
      <p:regular r:id="rId2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33CC33"/>
    <a:srgbClr val="CC9900"/>
    <a:srgbClr val="FF9933"/>
    <a:srgbClr val="AFF22A"/>
    <a:srgbClr val="FFFFFF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704" autoAdjust="0"/>
  </p:normalViewPr>
  <p:slideViewPr>
    <p:cSldViewPr>
      <p:cViewPr varScale="1">
        <p:scale>
          <a:sx n="119" d="100"/>
          <a:sy n="119" d="100"/>
        </p:scale>
        <p:origin x="132" y="96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011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494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31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练习四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0B1F221A-267B-44A5-9F2B-DE71E9818889}"/>
              </a:ext>
            </a:extLst>
          </p:cNvPr>
          <p:cNvGrpSpPr/>
          <p:nvPr userDrawn="1"/>
        </p:nvGrpSpPr>
        <p:grpSpPr>
          <a:xfrm>
            <a:off x="7972278" y="4737213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89A82319-0352-414B-BBB7-C34CDBB6574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E3ECD5DD-5F3E-4525-8DFE-90DE19BDFBEE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58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4.emf"/><Relationship Id="rId7" Type="http://schemas.openxmlformats.org/officeDocument/2006/relationships/slide" Target="slide1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5.xml"/><Relationship Id="rId5" Type="http://schemas.openxmlformats.org/officeDocument/2006/relationships/slide" Target="slide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单圆角矩形 18"/>
          <p:cNvSpPr/>
          <p:nvPr/>
        </p:nvSpPr>
        <p:spPr>
          <a:xfrm>
            <a:off x="2195736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5" name="矩形 24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28" name="文本框 22"/>
              <p:cNvSpPr txBox="1"/>
              <p:nvPr/>
            </p:nvSpPr>
            <p:spPr>
              <a:xfrm>
                <a:off x="179512" y="51470"/>
                <a:ext cx="2339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9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矩形 29"/>
          <p:cNvSpPr/>
          <p:nvPr/>
        </p:nvSpPr>
        <p:spPr>
          <a:xfrm>
            <a:off x="3123119" y="1435155"/>
            <a:ext cx="2687275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练习四</a:t>
            </a:r>
          </a:p>
        </p:txBody>
      </p:sp>
      <p:pic>
        <p:nvPicPr>
          <p:cNvPr id="3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3" name="组合 32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38" name="文本框 10"/>
            <p:cNvSpPr txBox="1"/>
            <p:nvPr/>
          </p:nvSpPr>
          <p:spPr>
            <a:xfrm>
              <a:off x="1435768" y="1385539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宋体" panose="02010600030101010101" pitchFamily="2" charset="-122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39" name="单圆角矩形 38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40" name="单圆角矩形 39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41" name="单圆角矩形 40"/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42" name="圆角矩形 41">
            <a:hlinkClick r:id="rId5" action="ppaction://hlinksldjump"/>
          </p:cNvPr>
          <p:cNvSpPr/>
          <p:nvPr/>
        </p:nvSpPr>
        <p:spPr>
          <a:xfrm>
            <a:off x="22681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复习旧知</a:t>
            </a:r>
          </a:p>
        </p:txBody>
      </p:sp>
      <p:sp>
        <p:nvSpPr>
          <p:cNvPr id="43" name="圆角矩形 42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课堂小结</a:t>
            </a:r>
          </a:p>
        </p:txBody>
      </p:sp>
      <p:sp>
        <p:nvSpPr>
          <p:cNvPr id="46" name="圆角矩形 45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课后作业</a:t>
            </a:r>
          </a:p>
        </p:txBody>
      </p:sp>
      <p:sp>
        <p:nvSpPr>
          <p:cNvPr id="47" name="圆角矩形 46">
            <a:hlinkClick r:id="rId8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+mj-ea"/>
                <a:ea typeface="+mj-ea"/>
              </a:rPr>
              <a:t>巩固练习</a:t>
            </a:r>
          </a:p>
        </p:txBody>
      </p:sp>
      <p:sp>
        <p:nvSpPr>
          <p:cNvPr id="48" name="矩形 47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长方体（二）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95536" y="341490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一个棱长为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6cm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的正方体药盒，它的表面积和体积分别是多少？</a:t>
            </a:r>
          </a:p>
        </p:txBody>
      </p:sp>
      <p:sp>
        <p:nvSpPr>
          <p:cNvPr id="38" name="立方体 37"/>
          <p:cNvSpPr/>
          <p:nvPr/>
        </p:nvSpPr>
        <p:spPr>
          <a:xfrm>
            <a:off x="7020272" y="1203598"/>
            <a:ext cx="1368152" cy="1368152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9" name="矩形 38"/>
          <p:cNvSpPr/>
          <p:nvPr/>
        </p:nvSpPr>
        <p:spPr>
          <a:xfrm>
            <a:off x="7236296" y="2211710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6cm</a:t>
            </a:r>
            <a:endParaRPr lang="zh-CN" altLang="en-US" b="1" dirty="0"/>
          </a:p>
        </p:txBody>
      </p:sp>
      <p:sp>
        <p:nvSpPr>
          <p:cNvPr id="40" name="矩形 39"/>
          <p:cNvSpPr/>
          <p:nvPr/>
        </p:nvSpPr>
        <p:spPr>
          <a:xfrm>
            <a:off x="755576" y="1563638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正方体的表面积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=6a²</a:t>
            </a:r>
          </a:p>
          <a:p>
            <a:pPr latinLnBrk="1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=6×6×6</a:t>
            </a:r>
          </a:p>
          <a:p>
            <a:pPr latinLnBrk="1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=216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cm²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44" name="矩形 43"/>
          <p:cNvSpPr/>
          <p:nvPr/>
        </p:nvSpPr>
        <p:spPr>
          <a:xfrm>
            <a:off x="827584" y="2739573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正方体的体积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=a³</a:t>
            </a:r>
          </a:p>
          <a:p>
            <a:pPr latinLnBrk="1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=6×6×6</a:t>
            </a:r>
          </a:p>
          <a:p>
            <a:pPr latinLnBrk="1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=216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45" name="右大括号 44"/>
          <p:cNvSpPr/>
          <p:nvPr/>
        </p:nvSpPr>
        <p:spPr>
          <a:xfrm>
            <a:off x="4860032" y="1995686"/>
            <a:ext cx="144016" cy="1872208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46" name="矩形 45"/>
          <p:cNvSpPr/>
          <p:nvPr/>
        </p:nvSpPr>
        <p:spPr>
          <a:xfrm>
            <a:off x="5004048" y="2571750"/>
            <a:ext cx="23762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数值相同，表示的意义不一样。</a:t>
            </a:r>
          </a:p>
        </p:txBody>
      </p:sp>
      <p:sp>
        <p:nvSpPr>
          <p:cNvPr id="47" name="矩形 46"/>
          <p:cNvSpPr/>
          <p:nvPr/>
        </p:nvSpPr>
        <p:spPr>
          <a:xfrm>
            <a:off x="1403648" y="4011910"/>
            <a:ext cx="5976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答：它的表面积是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216cm²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，体积是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216cm³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8" grpId="0" animBg="1"/>
      <p:bldP spid="39" grpId="0"/>
      <p:bldP spid="40" grpId="0"/>
      <p:bldP spid="44" grpId="0"/>
      <p:bldP spid="45" grpId="0" animBg="1"/>
      <p:bldP spid="46" grpId="0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473782" y="323990"/>
            <a:ext cx="81306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一个长方体水箱的容积是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200L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，这个水箱的底面是一个边长为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厘米的正方形，水箱的高是多少厘米？</a:t>
            </a:r>
          </a:p>
        </p:txBody>
      </p:sp>
      <p:sp>
        <p:nvSpPr>
          <p:cNvPr id="38" name="立方体 37"/>
          <p:cNvSpPr/>
          <p:nvPr/>
        </p:nvSpPr>
        <p:spPr>
          <a:xfrm>
            <a:off x="6804248" y="1923678"/>
            <a:ext cx="936104" cy="1296144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1691680" y="1851670"/>
            <a:ext cx="4320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200L=200dm³    50cm=5dm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907704" y="2427734"/>
            <a:ext cx="3024336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h = 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V÷a÷b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atinLnBrk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= 200÷5÷5</a:t>
            </a:r>
          </a:p>
          <a:p>
            <a:pPr latinLnBrk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= 8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50" name="矩形 49"/>
          <p:cNvSpPr/>
          <p:nvPr/>
        </p:nvSpPr>
        <p:spPr>
          <a:xfrm>
            <a:off x="1763688" y="4011910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答：水箱的高是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8" grpId="0" animBg="1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7544" y="339502"/>
            <a:ext cx="80045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在一块如右图的长方形地面上铺一层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厘米厚的沙土。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latinLnBrk="1">
              <a:lnSpc>
                <a:spcPct val="125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（单位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:m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latinLnBrk="1"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）需要多少立方米的沙土？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latinLnBrk="1"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）一辆车每次运送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1.5m³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的沙土，至少需要运送多少次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00192" y="2661343"/>
            <a:ext cx="1872208" cy="9361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9" name="矩形 18"/>
          <p:cNvSpPr/>
          <p:nvPr/>
        </p:nvSpPr>
        <p:spPr>
          <a:xfrm>
            <a:off x="7092280" y="2283718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45</a:t>
            </a:r>
            <a:endParaRPr lang="zh-CN" altLang="en-US" b="1" dirty="0"/>
          </a:p>
        </p:txBody>
      </p:sp>
      <p:sp>
        <p:nvSpPr>
          <p:cNvPr id="20" name="矩形 19"/>
          <p:cNvSpPr/>
          <p:nvPr/>
        </p:nvSpPr>
        <p:spPr>
          <a:xfrm>
            <a:off x="8112005" y="2859782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28</a:t>
            </a:r>
            <a:endParaRPr lang="zh-CN" altLang="en-US" b="1" dirty="0"/>
          </a:p>
        </p:txBody>
      </p:sp>
      <p:sp>
        <p:nvSpPr>
          <p:cNvPr id="21" name="矩形 20"/>
          <p:cNvSpPr/>
          <p:nvPr/>
        </p:nvSpPr>
        <p:spPr>
          <a:xfrm>
            <a:off x="683568" y="2549684"/>
            <a:ext cx="2520280" cy="1413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>
              <a:lnSpc>
                <a:spcPct val="125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V=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abh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latinLnBrk="1">
              <a:lnSpc>
                <a:spcPct val="125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=45×28×0.06</a:t>
            </a:r>
          </a:p>
          <a:p>
            <a:pPr eaLnBrk="1" latinLnBrk="1">
              <a:lnSpc>
                <a:spcPct val="125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=75.6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2" name="矩形 21"/>
          <p:cNvSpPr/>
          <p:nvPr/>
        </p:nvSpPr>
        <p:spPr>
          <a:xfrm>
            <a:off x="1700064" y="2211710"/>
            <a:ext cx="4744144" cy="490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单位要统一啊！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6cm=0.06m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987824" y="2643758"/>
            <a:ext cx="360040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>
              <a:lnSpc>
                <a:spcPct val="125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75.6÷1.5=50.4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（次）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latinLnBrk="1">
              <a:lnSpc>
                <a:spcPct val="125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（次）</a:t>
            </a:r>
          </a:p>
        </p:txBody>
      </p:sp>
      <p:sp>
        <p:nvSpPr>
          <p:cNvPr id="24" name="矩形 23"/>
          <p:cNvSpPr/>
          <p:nvPr/>
        </p:nvSpPr>
        <p:spPr>
          <a:xfrm>
            <a:off x="1403648" y="4073256"/>
            <a:ext cx="6480720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答：需要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75.6m³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的沙土，至少需要运送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次。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 animBg="1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5" y="267494"/>
            <a:ext cx="83985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做一个如右图的无盖长方体铁皮水槽最少需要多大面积的铁皮？这个水槽最多可以盛多少升水？（单位：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dm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2047" y="1635646"/>
            <a:ext cx="26384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矩形 18"/>
          <p:cNvSpPr/>
          <p:nvPr/>
        </p:nvSpPr>
        <p:spPr>
          <a:xfrm>
            <a:off x="899592" y="2053311"/>
            <a:ext cx="432048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长方体表面积：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latinLnBrk="1">
              <a:lnSpc>
                <a:spcPct val="125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=5×12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＋（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5×2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12×2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×2</a:t>
            </a:r>
          </a:p>
          <a:p>
            <a:pPr eaLnBrk="1" latinLnBrk="1">
              <a:lnSpc>
                <a:spcPct val="125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=60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68</a:t>
            </a:r>
          </a:p>
          <a:p>
            <a:pPr eaLnBrk="1" latinLnBrk="1">
              <a:lnSpc>
                <a:spcPct val="125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=128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dm²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0" name="矩形 19"/>
          <p:cNvSpPr/>
          <p:nvPr/>
        </p:nvSpPr>
        <p:spPr>
          <a:xfrm>
            <a:off x="3419872" y="3003798"/>
            <a:ext cx="5688632" cy="952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长方体的体积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=15×5×2</a:t>
            </a:r>
          </a:p>
          <a:p>
            <a:pPr eaLnBrk="1" latinLnBrk="1">
              <a:lnSpc>
                <a:spcPct val="125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=150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=150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1" name="矩形 20"/>
          <p:cNvSpPr/>
          <p:nvPr/>
        </p:nvSpPr>
        <p:spPr>
          <a:xfrm>
            <a:off x="702076" y="3991331"/>
            <a:ext cx="8064896" cy="62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>
              <a:lnSpc>
                <a:spcPct val="125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答：最少需要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128dm²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的铁皮，最多可以盛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150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升水。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7544" y="339502"/>
            <a:ext cx="806489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>
              <a:lnSpc>
                <a:spcPct val="125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想一想，用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个棱长为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1cm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的小正方体可以摆成一个大正方体吗？最少要用多少个这样的小正方体才可以摆成一个再大一点的正方体？</a:t>
            </a:r>
          </a:p>
        </p:txBody>
      </p:sp>
      <p:sp>
        <p:nvSpPr>
          <p:cNvPr id="24" name="立方体 23"/>
          <p:cNvSpPr/>
          <p:nvPr/>
        </p:nvSpPr>
        <p:spPr>
          <a:xfrm>
            <a:off x="1777893" y="2318828"/>
            <a:ext cx="432048" cy="432048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5" name="立方体 24"/>
          <p:cNvSpPr/>
          <p:nvPr/>
        </p:nvSpPr>
        <p:spPr>
          <a:xfrm>
            <a:off x="2123728" y="2318828"/>
            <a:ext cx="432048" cy="432048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6" name="立方体 25"/>
          <p:cNvSpPr/>
          <p:nvPr/>
        </p:nvSpPr>
        <p:spPr>
          <a:xfrm>
            <a:off x="1679463" y="2420183"/>
            <a:ext cx="432048" cy="432048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7" name="立方体 26"/>
          <p:cNvSpPr/>
          <p:nvPr/>
        </p:nvSpPr>
        <p:spPr>
          <a:xfrm>
            <a:off x="2025298" y="2420183"/>
            <a:ext cx="432048" cy="432048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8" name="立方体 27"/>
          <p:cNvSpPr/>
          <p:nvPr/>
        </p:nvSpPr>
        <p:spPr>
          <a:xfrm>
            <a:off x="6314397" y="2246820"/>
            <a:ext cx="432048" cy="432048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9" name="立方体 28"/>
          <p:cNvSpPr/>
          <p:nvPr/>
        </p:nvSpPr>
        <p:spPr>
          <a:xfrm>
            <a:off x="6660232" y="2246820"/>
            <a:ext cx="432048" cy="432048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0" name="立方体 29"/>
          <p:cNvSpPr/>
          <p:nvPr/>
        </p:nvSpPr>
        <p:spPr>
          <a:xfrm>
            <a:off x="6215967" y="2348175"/>
            <a:ext cx="432048" cy="432048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1" name="立方体 30"/>
          <p:cNvSpPr/>
          <p:nvPr/>
        </p:nvSpPr>
        <p:spPr>
          <a:xfrm>
            <a:off x="6561802" y="2348175"/>
            <a:ext cx="432048" cy="432048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2" name="立方体 31"/>
          <p:cNvSpPr/>
          <p:nvPr/>
        </p:nvSpPr>
        <p:spPr>
          <a:xfrm>
            <a:off x="6312846" y="1924632"/>
            <a:ext cx="432048" cy="432048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3" name="立方体 32"/>
          <p:cNvSpPr/>
          <p:nvPr/>
        </p:nvSpPr>
        <p:spPr>
          <a:xfrm>
            <a:off x="6658681" y="1924632"/>
            <a:ext cx="432048" cy="432048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4" name="立方体 33"/>
          <p:cNvSpPr/>
          <p:nvPr/>
        </p:nvSpPr>
        <p:spPr>
          <a:xfrm>
            <a:off x="6214416" y="2025987"/>
            <a:ext cx="432048" cy="432048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5" name="立方体 34"/>
          <p:cNvSpPr/>
          <p:nvPr/>
        </p:nvSpPr>
        <p:spPr>
          <a:xfrm>
            <a:off x="6560251" y="2025987"/>
            <a:ext cx="432048" cy="432048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6" name="矩形 35"/>
          <p:cNvSpPr/>
          <p:nvPr/>
        </p:nvSpPr>
        <p:spPr>
          <a:xfrm>
            <a:off x="683568" y="2996247"/>
            <a:ext cx="3600400" cy="952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个棱长为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1cm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的小正方体不能摆成一个大正方体。</a:t>
            </a:r>
          </a:p>
        </p:txBody>
      </p:sp>
      <p:sp>
        <p:nvSpPr>
          <p:cNvPr id="37" name="矩形 36"/>
          <p:cNvSpPr/>
          <p:nvPr/>
        </p:nvSpPr>
        <p:spPr>
          <a:xfrm>
            <a:off x="4644008" y="2996247"/>
            <a:ext cx="4032448" cy="952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至少要用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个小正方体才能摆成一个再大一点的正方体。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115006" y="1995686"/>
            <a:ext cx="6841370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从体积和容积出发，了解了它们的定义，知道它们的常用单位以及单位之间的进率。</a:t>
            </a:r>
          </a:p>
        </p:txBody>
      </p:sp>
      <p:sp>
        <p:nvSpPr>
          <p:cNvPr id="23" name="矩形 22"/>
          <p:cNvSpPr/>
          <p:nvPr/>
        </p:nvSpPr>
        <p:spPr>
          <a:xfrm>
            <a:off x="1115616" y="2811581"/>
            <a:ext cx="6768752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掌握了长方体和正方体的体积公式，并能用体积公式求相关的体积，并回顾了长方体和正方体的表面积知识。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3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757144C-1A41-43B3-9D68-C529918A49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DE2A4EAA-A621-4A47-98C1-449F208672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899592" y="915566"/>
            <a:ext cx="7600157" cy="646986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物体所占空间的大小，就是物体的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体积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491630"/>
            <a:ext cx="14859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4546" t="2773"/>
          <a:stretch>
            <a:fillRect/>
          </a:stretch>
        </p:blipFill>
        <p:spPr bwMode="auto">
          <a:xfrm>
            <a:off x="6286512" y="1491630"/>
            <a:ext cx="1457354" cy="2433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圆角矩形 15"/>
          <p:cNvSpPr/>
          <p:nvPr/>
        </p:nvSpPr>
        <p:spPr>
          <a:xfrm>
            <a:off x="683568" y="3939902"/>
            <a:ext cx="8012130" cy="646986"/>
          </a:xfrm>
          <a:prstGeom prst="round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容器所能容纳物体的体积，是容器的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容积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复习旧知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立方体 26"/>
          <p:cNvSpPr/>
          <p:nvPr/>
        </p:nvSpPr>
        <p:spPr>
          <a:xfrm>
            <a:off x="957162" y="1342484"/>
            <a:ext cx="642942" cy="642942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8" name="TextBox 27"/>
          <p:cNvSpPr txBox="1"/>
          <p:nvPr/>
        </p:nvSpPr>
        <p:spPr>
          <a:xfrm>
            <a:off x="925723" y="1871068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1cm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0602" y="2451541"/>
            <a:ext cx="2420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厘米的正方体，它的体积是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立方厘米。</a:t>
            </a:r>
          </a:p>
        </p:txBody>
      </p:sp>
      <p:sp>
        <p:nvSpPr>
          <p:cNvPr id="30" name="立方体 29"/>
          <p:cNvSpPr/>
          <p:nvPr/>
        </p:nvSpPr>
        <p:spPr>
          <a:xfrm>
            <a:off x="3814682" y="1128170"/>
            <a:ext cx="928694" cy="928694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1" name="TextBox 30"/>
          <p:cNvSpPr txBox="1"/>
          <p:nvPr/>
        </p:nvSpPr>
        <p:spPr>
          <a:xfrm>
            <a:off x="3886120" y="1985426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1dm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28122" y="2436010"/>
            <a:ext cx="2420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分米的正方体，它的体积是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立方分米。</a:t>
            </a:r>
          </a:p>
        </p:txBody>
      </p:sp>
      <p:sp>
        <p:nvSpPr>
          <p:cNvPr id="33" name="立方体 32"/>
          <p:cNvSpPr/>
          <p:nvPr/>
        </p:nvSpPr>
        <p:spPr>
          <a:xfrm>
            <a:off x="6600764" y="699542"/>
            <a:ext cx="1571636" cy="15716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4" name="TextBox 33"/>
          <p:cNvSpPr txBox="1"/>
          <p:nvPr/>
        </p:nvSpPr>
        <p:spPr>
          <a:xfrm>
            <a:off x="6957954" y="2199740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1m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99956" y="2451541"/>
            <a:ext cx="24205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米的正方体，它的体积是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立方米。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43608" y="3722738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1cm³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01128" y="3722738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1dm³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72200" y="3651870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1m³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0" name="直接箭头连接符 39"/>
          <p:cNvCxnSpPr/>
          <p:nvPr/>
        </p:nvCxnSpPr>
        <p:spPr>
          <a:xfrm rot="10800000">
            <a:off x="4758384" y="3937052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187012" y="3579862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2" name="直接箭头连接符 41"/>
          <p:cNvCxnSpPr/>
          <p:nvPr/>
        </p:nvCxnSpPr>
        <p:spPr>
          <a:xfrm rot="10800000">
            <a:off x="2043741" y="3937052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472369" y="3579862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960048" y="410844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1L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15046" y="4108446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1mL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6" name="直接箭头连接符 45"/>
          <p:cNvCxnSpPr/>
          <p:nvPr/>
        </p:nvCxnSpPr>
        <p:spPr>
          <a:xfrm rot="10800000">
            <a:off x="2043741" y="4322760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472369" y="3965570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29" grpId="0"/>
      <p:bldP spid="30" grpId="0" animBg="1"/>
      <p:bldP spid="31" grpId="0"/>
      <p:bldP spid="32" grpId="0"/>
      <p:bldP spid="33" grpId="0" animBg="1"/>
      <p:bldP spid="34" grpId="0"/>
      <p:bldP spid="35" grpId="0"/>
      <p:bldP spid="36" grpId="0"/>
      <p:bldP spid="37" grpId="0"/>
      <p:bldP spid="38" grpId="0"/>
      <p:bldP spid="41" grpId="0"/>
      <p:bldP spid="43" grpId="0"/>
      <p:bldP spid="44" grpId="0"/>
      <p:bldP spid="45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539552" y="339502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长方体的体积和它的长、宽、高有关系。</a:t>
            </a:r>
          </a:p>
        </p:txBody>
      </p:sp>
      <p:sp>
        <p:nvSpPr>
          <p:cNvPr id="40" name="立方体 39"/>
          <p:cNvSpPr/>
          <p:nvPr/>
        </p:nvSpPr>
        <p:spPr>
          <a:xfrm>
            <a:off x="1192433" y="1419622"/>
            <a:ext cx="1593617" cy="571504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51" name="TextBox 50"/>
          <p:cNvSpPr txBox="1"/>
          <p:nvPr/>
        </p:nvSpPr>
        <p:spPr>
          <a:xfrm>
            <a:off x="1571604" y="2062564"/>
            <a:ext cx="42245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长方体的体积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=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abh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立方体 52"/>
          <p:cNvSpPr/>
          <p:nvPr/>
        </p:nvSpPr>
        <p:spPr>
          <a:xfrm>
            <a:off x="1142976" y="2571750"/>
            <a:ext cx="857256" cy="8572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54" name="TextBox 53"/>
          <p:cNvSpPr txBox="1"/>
          <p:nvPr/>
        </p:nvSpPr>
        <p:spPr>
          <a:xfrm>
            <a:off x="1115616" y="3435846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正方体的体积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=a³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右大括号 54"/>
          <p:cNvSpPr/>
          <p:nvPr/>
        </p:nvSpPr>
        <p:spPr>
          <a:xfrm>
            <a:off x="5929322" y="1562498"/>
            <a:ext cx="214314" cy="207170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56" name="TextBox 55"/>
          <p:cNvSpPr txBox="1"/>
          <p:nvPr/>
        </p:nvSpPr>
        <p:spPr>
          <a:xfrm>
            <a:off x="6084168" y="2355726"/>
            <a:ext cx="2928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体积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底面积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=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Sh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 animBg="1"/>
      <p:bldP spid="51" grpId="0"/>
      <p:bldP spid="53" grpId="0" animBg="1"/>
      <p:bldP spid="54" grpId="0"/>
      <p:bldP spid="55" grpId="0" animBg="1"/>
      <p:bldP spid="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539552" y="339502"/>
            <a:ext cx="7904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测量不规则的物体，我们可以利用排水法。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2724" y="1275606"/>
            <a:ext cx="1766393" cy="179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1746616" y="3014682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方法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485445"/>
            <a:ext cx="1940796" cy="1373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4860032" y="3030266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方法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9592" y="3417843"/>
            <a:ext cx="74286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用排水法测量不规则物体的体积时，需要注意什么？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15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11560" y="987574"/>
            <a:ext cx="31507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填上合适的单位。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2955716" y="1586792"/>
            <a:ext cx="9286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41138" y="1658230"/>
            <a:ext cx="315079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一块橡皮约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</a:p>
        </p:txBody>
      </p:sp>
      <p:sp>
        <p:nvSpPr>
          <p:cNvPr id="24" name="矩形 23"/>
          <p:cNvSpPr/>
          <p:nvPr/>
        </p:nvSpPr>
        <p:spPr>
          <a:xfrm>
            <a:off x="741138" y="2523109"/>
            <a:ext cx="315079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一个文具盒约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0.35</a:t>
            </a:r>
          </a:p>
        </p:txBody>
      </p:sp>
      <p:sp>
        <p:nvSpPr>
          <p:cNvPr id="25" name="矩形 24"/>
          <p:cNvSpPr/>
          <p:nvPr/>
        </p:nvSpPr>
        <p:spPr>
          <a:xfrm>
            <a:off x="4376953" y="1658230"/>
            <a:ext cx="315079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一本词典约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900</a:t>
            </a:r>
          </a:p>
        </p:txBody>
      </p:sp>
      <p:sp>
        <p:nvSpPr>
          <p:cNvPr id="26" name="矩形 25"/>
          <p:cNvSpPr/>
          <p:nvPr/>
        </p:nvSpPr>
        <p:spPr>
          <a:xfrm>
            <a:off x="4519829" y="3372742"/>
            <a:ext cx="315079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一个讲台约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0.6</a:t>
            </a:r>
          </a:p>
        </p:txBody>
      </p:sp>
      <p:sp>
        <p:nvSpPr>
          <p:cNvPr id="27" name="矩形 26"/>
          <p:cNvSpPr/>
          <p:nvPr/>
        </p:nvSpPr>
        <p:spPr>
          <a:xfrm>
            <a:off x="741138" y="3372742"/>
            <a:ext cx="315079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一瓶矿泉水约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550</a:t>
            </a:r>
          </a:p>
        </p:txBody>
      </p:sp>
      <p:sp>
        <p:nvSpPr>
          <p:cNvPr id="28" name="矩形 27"/>
          <p:cNvSpPr/>
          <p:nvPr/>
        </p:nvSpPr>
        <p:spPr>
          <a:xfrm>
            <a:off x="4448391" y="2658362"/>
            <a:ext cx="315079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一桶桶装水约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2955716" y="2086858"/>
            <a:ext cx="64294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741930" y="2085270"/>
            <a:ext cx="64294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527220" y="3013964"/>
            <a:ext cx="64294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6956244" y="3156840"/>
            <a:ext cx="64294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3384344" y="3801370"/>
            <a:ext cx="64294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6956244" y="3801370"/>
            <a:ext cx="64294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6" name="TextBox 12"/>
          <p:cNvSpPr txBox="1">
            <a:spLocks noChangeArrowheads="1"/>
          </p:cNvSpPr>
          <p:nvPr/>
        </p:nvSpPr>
        <p:spPr bwMode="auto">
          <a:xfrm>
            <a:off x="6813368" y="1563638"/>
            <a:ext cx="9286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12"/>
          <p:cNvSpPr txBox="1">
            <a:spLocks noChangeArrowheads="1"/>
          </p:cNvSpPr>
          <p:nvPr/>
        </p:nvSpPr>
        <p:spPr bwMode="auto">
          <a:xfrm>
            <a:off x="3455782" y="2492332"/>
            <a:ext cx="9286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12"/>
          <p:cNvSpPr txBox="1">
            <a:spLocks noChangeArrowheads="1"/>
          </p:cNvSpPr>
          <p:nvPr/>
        </p:nvSpPr>
        <p:spPr bwMode="auto">
          <a:xfrm>
            <a:off x="7027682" y="2635208"/>
            <a:ext cx="9286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3455782" y="3301304"/>
            <a:ext cx="9286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altLang="zh-CN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mL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12"/>
          <p:cNvSpPr txBox="1">
            <a:spLocks noChangeArrowheads="1"/>
          </p:cNvSpPr>
          <p:nvPr/>
        </p:nvSpPr>
        <p:spPr bwMode="auto">
          <a:xfrm>
            <a:off x="7027682" y="3349588"/>
            <a:ext cx="9286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m³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41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巩固练习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3" grpId="0"/>
      <p:bldP spid="24" grpId="0"/>
      <p:bldP spid="25" grpId="0"/>
      <p:bldP spid="26" grpId="0"/>
      <p:bldP spid="27" grpId="0"/>
      <p:bldP spid="28" grpId="0"/>
      <p:bldP spid="36" grpId="0"/>
      <p:bldP spid="37" grpId="0"/>
      <p:bldP spid="38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12160" y="339502"/>
            <a:ext cx="40834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填一填。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539553" y="1563638"/>
            <a:ext cx="82338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0.35m³ =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dm³      2.04dm³=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</a:p>
        </p:txBody>
      </p:sp>
      <p:sp>
        <p:nvSpPr>
          <p:cNvPr id="28" name="矩形 4"/>
          <p:cNvSpPr>
            <a:spLocks noChangeArrowheads="1"/>
          </p:cNvSpPr>
          <p:nvPr/>
        </p:nvSpPr>
        <p:spPr bwMode="auto">
          <a:xfrm>
            <a:off x="539553" y="2235098"/>
            <a:ext cx="86409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5300dm³ =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m³      2800cm³ =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）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</a:p>
        </p:txBody>
      </p:sp>
      <p:sp>
        <p:nvSpPr>
          <p:cNvPr id="29" name="矩形 4"/>
          <p:cNvSpPr>
            <a:spLocks noChangeArrowheads="1"/>
          </p:cNvSpPr>
          <p:nvPr/>
        </p:nvSpPr>
        <p:spPr bwMode="auto">
          <a:xfrm>
            <a:off x="539553" y="2949478"/>
            <a:ext cx="82338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1325mL =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）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       19.6L =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）</a:t>
            </a:r>
            <a:r>
              <a:rPr lang="en-US" altLang="zh-CN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mL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4"/>
          <p:cNvSpPr>
            <a:spLocks noChangeArrowheads="1"/>
          </p:cNvSpPr>
          <p:nvPr/>
        </p:nvSpPr>
        <p:spPr bwMode="auto">
          <a:xfrm>
            <a:off x="2412013" y="1563638"/>
            <a:ext cx="16448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350</a:t>
            </a:r>
          </a:p>
        </p:txBody>
      </p:sp>
      <p:sp>
        <p:nvSpPr>
          <p:cNvPr id="32" name="矩形 4"/>
          <p:cNvSpPr>
            <a:spLocks noChangeArrowheads="1"/>
          </p:cNvSpPr>
          <p:nvPr/>
        </p:nvSpPr>
        <p:spPr bwMode="auto">
          <a:xfrm>
            <a:off x="6660738" y="1544474"/>
            <a:ext cx="10354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2040</a:t>
            </a:r>
          </a:p>
        </p:txBody>
      </p:sp>
      <p:sp>
        <p:nvSpPr>
          <p:cNvPr id="33" name="矩形 4"/>
          <p:cNvSpPr>
            <a:spLocks noChangeArrowheads="1"/>
          </p:cNvSpPr>
          <p:nvPr/>
        </p:nvSpPr>
        <p:spPr bwMode="auto">
          <a:xfrm>
            <a:off x="6954196" y="2235098"/>
            <a:ext cx="14347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2.8</a:t>
            </a:r>
          </a:p>
        </p:txBody>
      </p:sp>
      <p:sp>
        <p:nvSpPr>
          <p:cNvPr id="34" name="矩形 4"/>
          <p:cNvSpPr>
            <a:spLocks noChangeArrowheads="1"/>
          </p:cNvSpPr>
          <p:nvPr/>
        </p:nvSpPr>
        <p:spPr bwMode="auto">
          <a:xfrm>
            <a:off x="2610938" y="2235098"/>
            <a:ext cx="19618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5.3</a:t>
            </a:r>
          </a:p>
        </p:txBody>
      </p:sp>
      <p:sp>
        <p:nvSpPr>
          <p:cNvPr id="35" name="矩形 4"/>
          <p:cNvSpPr>
            <a:spLocks noChangeArrowheads="1"/>
          </p:cNvSpPr>
          <p:nvPr/>
        </p:nvSpPr>
        <p:spPr bwMode="auto">
          <a:xfrm>
            <a:off x="2322147" y="2949478"/>
            <a:ext cx="19618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1.325</a:t>
            </a:r>
          </a:p>
        </p:txBody>
      </p:sp>
      <p:sp>
        <p:nvSpPr>
          <p:cNvPr id="36" name="矩形 4"/>
          <p:cNvSpPr>
            <a:spLocks noChangeArrowheads="1"/>
          </p:cNvSpPr>
          <p:nvPr/>
        </p:nvSpPr>
        <p:spPr bwMode="auto">
          <a:xfrm>
            <a:off x="6660232" y="2949478"/>
            <a:ext cx="19618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19600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29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339502"/>
            <a:ext cx="83524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5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下面两组数字中，每一组都有一个数与其他数不同，请划出这个数。</a:t>
            </a:r>
          </a:p>
        </p:txBody>
      </p:sp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638350" y="1635646"/>
            <a:ext cx="731802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3.05m³         3050dm³        30500cm³     3050000cm³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4"/>
          <p:cNvSpPr>
            <a:spLocks noChangeArrowheads="1"/>
          </p:cNvSpPr>
          <p:nvPr/>
        </p:nvSpPr>
        <p:spPr bwMode="auto">
          <a:xfrm>
            <a:off x="611560" y="2643758"/>
            <a:ext cx="731802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7.024m³         7024dm³        7024000cm³     0.07024m³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83568" y="3435846"/>
            <a:ext cx="72728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考查单位的换算，一般喜欢把大单位换成小单位。</a:t>
            </a:r>
          </a:p>
        </p:txBody>
      </p:sp>
      <p:sp>
        <p:nvSpPr>
          <p:cNvPr id="26" name="矩形 25"/>
          <p:cNvSpPr/>
          <p:nvPr/>
        </p:nvSpPr>
        <p:spPr>
          <a:xfrm>
            <a:off x="611560" y="2067694"/>
            <a:ext cx="1584176" cy="424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5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3050000cm³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339752" y="2067694"/>
            <a:ext cx="1584176" cy="424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5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3050000cm³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4644008" y="1563638"/>
            <a:ext cx="576064" cy="7200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683568" y="3939902"/>
            <a:ext cx="71740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相同的两个单位中，肯定有一个是与其他数不同的。</a:t>
            </a:r>
          </a:p>
        </p:txBody>
      </p:sp>
      <p:sp>
        <p:nvSpPr>
          <p:cNvPr id="31" name="矩形 30"/>
          <p:cNvSpPr/>
          <p:nvPr/>
        </p:nvSpPr>
        <p:spPr>
          <a:xfrm>
            <a:off x="611560" y="3030800"/>
            <a:ext cx="1584176" cy="424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5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7024dm³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588224" y="3003798"/>
            <a:ext cx="1584176" cy="424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lnSpc>
                <a:spcPct val="125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70.24dm³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804248" y="2499742"/>
            <a:ext cx="576064" cy="7200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24" grpId="0"/>
      <p:bldP spid="25" grpId="0"/>
      <p:bldP spid="26" grpId="1"/>
      <p:bldP spid="27" grpId="1"/>
      <p:bldP spid="30" grpId="0"/>
      <p:bldP spid="31" grpId="1"/>
      <p:bldP spid="3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539" y="339502"/>
            <a:ext cx="836258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一个长方体的长是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12cm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，宽是长的  ，高是长的  ，这个长方体的体积是多少？</a:t>
            </a:r>
          </a:p>
        </p:txBody>
      </p:sp>
      <p:graphicFrame>
        <p:nvGraphicFramePr>
          <p:cNvPr id="27" name="对象 26"/>
          <p:cNvGraphicFramePr>
            <a:graphicFrameLocks noChangeAspect="1"/>
          </p:cNvGraphicFramePr>
          <p:nvPr/>
        </p:nvGraphicFramePr>
        <p:xfrm>
          <a:off x="6732240" y="307024"/>
          <a:ext cx="216024" cy="608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公式" r:id="rId3" imgW="139700" imgH="393700" progId="Equation.3">
                  <p:embed/>
                </p:oleObj>
              </mc:Choice>
              <mc:Fallback>
                <p:oleObj name="公式" r:id="rId3" imgW="139700" imgH="3937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307024"/>
                        <a:ext cx="216024" cy="6087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971600" y="843811"/>
          <a:ext cx="216024" cy="55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公式" r:id="rId5" imgW="152400" imgH="393700" progId="Equation.3">
                  <p:embed/>
                </p:oleObj>
              </mc:Choice>
              <mc:Fallback>
                <p:oleObj name="公式" r:id="rId5" imgW="152400" imgH="3937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843811"/>
                        <a:ext cx="216024" cy="5580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矩形 28"/>
          <p:cNvSpPr/>
          <p:nvPr/>
        </p:nvSpPr>
        <p:spPr>
          <a:xfrm>
            <a:off x="755576" y="1707654"/>
            <a:ext cx="3456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宽：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12×  =4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    </a:t>
            </a: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327275" y="1619885"/>
          <a:ext cx="209550" cy="697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公式" r:id="rId7" imgW="139700" imgH="393700" progId="Equation.3">
                  <p:embed/>
                </p:oleObj>
              </mc:Choice>
              <mc:Fallback>
                <p:oleObj name="公式" r:id="rId7" imgW="139700" imgH="3937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7275" y="1619885"/>
                        <a:ext cx="209550" cy="6978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矩形 30"/>
          <p:cNvSpPr/>
          <p:nvPr/>
        </p:nvSpPr>
        <p:spPr>
          <a:xfrm>
            <a:off x="4612829" y="1738431"/>
            <a:ext cx="3456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高：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12×  =3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    </a:t>
            </a:r>
          </a:p>
        </p:txBody>
      </p:sp>
      <p:graphicFrame>
        <p:nvGraphicFramePr>
          <p:cNvPr id="32" name="Object 4"/>
          <p:cNvGraphicFramePr>
            <a:graphicFrameLocks noChangeAspect="1"/>
          </p:cNvGraphicFramePr>
          <p:nvPr/>
        </p:nvGraphicFramePr>
        <p:xfrm>
          <a:off x="6149340" y="1630045"/>
          <a:ext cx="286385" cy="741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公式" r:id="rId9" imgW="152400" imgH="393700" progId="Equation.3">
                  <p:embed/>
                </p:oleObj>
              </mc:Choice>
              <mc:Fallback>
                <p:oleObj name="公式" r:id="rId9" imgW="152400" imgH="3937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9340" y="1630045"/>
                        <a:ext cx="286385" cy="7410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矩形 32"/>
          <p:cNvSpPr/>
          <p:nvPr/>
        </p:nvSpPr>
        <p:spPr>
          <a:xfrm>
            <a:off x="3059832" y="2461418"/>
            <a:ext cx="25202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V=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abh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atinLnBrk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=12×4×3</a:t>
            </a:r>
          </a:p>
          <a:p>
            <a:pPr latinLnBrk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=144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    </a:t>
            </a:r>
          </a:p>
        </p:txBody>
      </p:sp>
      <p:sp>
        <p:nvSpPr>
          <p:cNvPr id="34" name="矩形 33"/>
          <p:cNvSpPr/>
          <p:nvPr/>
        </p:nvSpPr>
        <p:spPr>
          <a:xfrm>
            <a:off x="1835696" y="3939902"/>
            <a:ext cx="5760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答：这个长方体的体积是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144cm³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  <p:bldP spid="31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875</Words>
  <Application>Microsoft Office PowerPoint</Application>
  <PresentationFormat>全屏显示(16:9)</PresentationFormat>
  <Paragraphs>125</Paragraphs>
  <Slides>17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2019-10-18T05:58:57Z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